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5" r:id="rId10"/>
    <p:sldId id="266" r:id="rId11"/>
    <p:sldId id="264" r:id="rId12"/>
    <p:sldId id="267" r:id="rId13"/>
    <p:sldId id="263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F5AD-132A-41ED-B7C0-8DFD43A95C28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CF81-DAFF-4362-9BC8-8E7C5F343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2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BCF81-DAFF-4362-9BC8-8E7C5F3437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7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BCF81-DAFF-4362-9BC8-8E7C5F3437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9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7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8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20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0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4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9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E6731A-7E29-42C8-BCC3-13DE4B75B65A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6997-C159-49D0-860E-7FB44F891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76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92" y="0"/>
            <a:ext cx="1772816" cy="1772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026" name="Picture 2" descr="C:\Users\Rush\Desktop\к докладу\РГУП зд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0" y="3388350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sh\Desktop\к докладу\РГУП фаса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22" y="3398994"/>
            <a:ext cx="4536504" cy="29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56792"/>
            <a:ext cx="9144000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ФИЛИАЛ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бюджетного образовательного учреждения высшего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ГОСУДАРСТВЕННЫЙ УНИВЕРСИТЕТ ПРАВОСУДИЯ»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государственно-правовых дисциплин</a:t>
            </a: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2845" y="6340678"/>
            <a:ext cx="2662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Казань, 2019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1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pec-kb.rgup.ru/rimg/images/KGPD_Kurm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30362"/>
            <a:ext cx="2843808" cy="2993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363370" y="121709"/>
            <a:ext cx="56521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Шарифуллин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Рамиль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Анварович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государственно-правовых дисциплин, кандидат юридических наук, </a:t>
            </a:r>
          </a:p>
          <a:p>
            <a:pPr>
              <a:spcBef>
                <a:spcPts val="600"/>
              </a:spcBef>
            </a:pP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Казанского филиала Российского государственного университета правосудия,</a:t>
            </a:r>
          </a:p>
          <a:p>
            <a:pPr>
              <a:spcBef>
                <a:spcPts val="600"/>
              </a:spcBef>
            </a:pP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2006 - 2016 </a:t>
            </a:r>
            <a:r>
              <a:rPr lang="ru-RU" sz="2000" i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первый заместитель председателя Верховного суда Республики Татарстан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149080"/>
            <a:ext cx="583264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Курманов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Мидхат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Мазгутович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рофессор кафедры государственно-правовых дисциплин, доктор </a:t>
            </a: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наук, профессор,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2004-2013 </a:t>
            </a:r>
            <a:r>
              <a:rPr lang="ru-RU" sz="2000" i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министр юстиции Республики </a:t>
            </a: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2012-2017 </a:t>
            </a:r>
            <a:r>
              <a:rPr lang="ru-RU" sz="2000" i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Член Центральной избирательной комиссии Республики Татарстан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2736304" cy="38113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56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s://realnoevremya.ru/uploads/article/4b/53/bd8d07192b312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03498" cy="3562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843808" y="377954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Шайдуллин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Ратмир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Фаритович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оцент кафедры 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государственно-правовых дисциплин, 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юридических наук,</a:t>
            </a:r>
          </a:p>
          <a:p>
            <a:endParaRPr lang="ru-RU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 надзору за соблюдением федерального законодательства Прокуратуры Республики Татарстан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852936"/>
            <a:ext cx="2402377" cy="3729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4005064"/>
            <a:ext cx="5328592" cy="2645975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Миннигулова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Динара Борисовна</a:t>
            </a:r>
          </a:p>
          <a:p>
            <a:pPr marL="369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государственно-правовых дисциплин,</a:t>
            </a:r>
          </a:p>
          <a:p>
            <a:pPr marL="369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октор юридических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доцент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kb.raj.ru/rimg/images/GPD_Gadels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20280" cy="3795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6" descr="Фархутдинов Руслан Дамир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71" y="2924944"/>
            <a:ext cx="2450598" cy="3687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843807" y="332656"/>
            <a:ext cx="61300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Гадельшина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Лиана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Ильгизовна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оцент кафедры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государственно-правовых дисциплин, </a:t>
            </a:r>
          </a:p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 юридических наук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067" y="4768728"/>
            <a:ext cx="61300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Фархутдинов Руслан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Дамирович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оцент кафедры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государственно-правовых дисциплин, </a:t>
            </a:r>
          </a:p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 юридических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22444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78297"/>
            <a:ext cx="5688632" cy="657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лекции </a:t>
            </a:r>
            <a:r>
              <a:rPr lang="ru-RU" altLang="ru-RU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Интересуешься? Отлично!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диалоговом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Задай свой коварный вопрос!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знать, почему это дело рассмотрели именно так?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дискуссий и </a:t>
            </a: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Аргументируй!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деловых </a:t>
            </a:r>
            <a:r>
              <a:rPr lang="ru-RU" alt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</a:t>
            </a: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весело!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видеоконференций, </a:t>
            </a: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форумов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обсудить эту тему с коллегами из Европы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</a:t>
            </a:r>
            <a:r>
              <a:rPr lang="ru-RU" alt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в форме авторских </a:t>
            </a:r>
            <a:r>
              <a:rPr lang="ru-RU" alt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преподаватель не согласен с учебником))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5809" y="116632"/>
            <a:ext cx="2453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тебя ждет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494" y="1830016"/>
            <a:ext cx="3207002" cy="331236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28184" y="5373216"/>
            <a:ext cx="3672408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  </a:t>
            </a:r>
            <a:r>
              <a:rPr lang="ru-RU" sz="2700" b="1" dirty="0" smtClean="0">
                <a:solidFill>
                  <a:schemeClr val="tx1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Юрист в сфере </a:t>
            </a:r>
            <a:r>
              <a:rPr lang="ru-RU" sz="2700" b="1" dirty="0">
                <a:solidFill>
                  <a:schemeClr val="tx1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государственного управления©</a:t>
            </a:r>
          </a:p>
        </p:txBody>
      </p:sp>
    </p:spTree>
    <p:extLst>
      <p:ext uri="{BB962C8B-B14F-4D97-AF65-F5344CB8AC3E}">
        <p14:creationId xmlns:p14="http://schemas.microsoft.com/office/powerpoint/2010/main" val="15453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616" y="42324"/>
            <a:ext cx="279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узнаешь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10534" y="712022"/>
            <a:ext cx="3973434" cy="26290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Актуальные </a:t>
            </a:r>
            <a:r>
              <a:rPr lang="ru-RU" alt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п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равового регулирования деятельности органов государственной власти в сфере государственного управления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Актуальные проблемы финансового права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Актуальные проблемы административно-процессуального </a:t>
            </a:r>
            <a:r>
              <a:rPr lang="ru-RU" alt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права</a:t>
            </a:r>
            <a:endParaRPr lang="ru-RU" alt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716016" y="722312"/>
            <a:ext cx="4104456" cy="26188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1125" marR="0" lvl="0" indent="-1111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5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Правовые вопросы национальной и международной безопасности</a:t>
            </a:r>
          </a:p>
          <a:p>
            <a:pPr marL="111125" marR="0" lvl="0" indent="-11112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5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5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Международная </a:t>
            </a:r>
            <a:r>
              <a:rPr lang="ru-RU" altLang="ru-RU" sz="15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защита прав человека</a:t>
            </a:r>
          </a:p>
          <a:p>
            <a:pPr marL="111125" marR="0" lvl="0" indent="-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5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Международно-правовое регулирование свободы совести и </a:t>
            </a:r>
            <a:r>
              <a:rPr lang="ru-RU" altLang="ru-RU" sz="15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вероисповедания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altLang="ru-RU" sz="15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Разрешение споров в международном и европейском праве</a:t>
            </a:r>
          </a:p>
          <a:p>
            <a:pPr marL="285750" lvl="0" indent="-285750" algn="r" eaLnBrk="0" hangingPunct="0">
              <a:buFont typeface="Arial" panose="020B0604020202020204" pitchFamily="34" charset="0"/>
              <a:buChar char="•"/>
            </a:pPr>
            <a:r>
              <a:rPr lang="ru-RU" altLang="ru-RU" sz="15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Прецедентное право Европейского Суда по правам человека</a:t>
            </a:r>
          </a:p>
          <a:p>
            <a:pPr marL="111125" marR="0" lvl="0" indent="-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155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1520" y="3844646"/>
            <a:ext cx="3863823" cy="28247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позиции Конституционного Суда Российской Федерации в сфере публичного права</a:t>
            </a:r>
          </a:p>
          <a:p>
            <a:pPr marL="285750" lvl="0" indent="-285750" algn="r" eaLnBrk="0" hangingPunct="0">
              <a:buFont typeface="Arial" panose="020B0604020202020204" pitchFamily="34" charset="0"/>
              <a:buChar char="•"/>
            </a:pPr>
            <a:r>
              <a:rPr lang="ru-RU" alt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Юридическая защита граждан и организаций в сфере административных и иных публичных </a:t>
            </a:r>
            <a:r>
              <a:rPr lang="ru-RU" alt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правоотношений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Правовое </a:t>
            </a: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регулирование </a:t>
            </a:r>
            <a:r>
              <a:rPr lang="ru-RU" alt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инвестиций</a:t>
            </a: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 международный и внутригосударственный </a:t>
            </a:r>
            <a:r>
              <a:rPr lang="ru-RU" alt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аспект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chemeClr val="accent2">
                  <a:lumMod val="50000"/>
                </a:schemeClr>
              </a:solidFill>
              <a:latin typeface="15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altLang="ru-RU" sz="1200" b="1" dirty="0">
              <a:solidFill>
                <a:schemeClr val="accent2">
                  <a:lumMod val="50000"/>
                </a:schemeClr>
              </a:solidFill>
              <a:latin typeface="15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787674" y="3844646"/>
            <a:ext cx="4031608" cy="28247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налоговых режимов</a:t>
            </a:r>
          </a:p>
          <a:p>
            <a:pPr marL="285750" lvl="0" indent="-285750" algn="r" eaLnBrk="0" hangingPunct="0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Правовое регулирование государственного и муниципального контроля и надзора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Правовое </a:t>
            </a:r>
            <a:r>
              <a:rPr lang="ru-RU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регулирование несостоятельности (банкротства)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Финансовый мониторинг</a:t>
            </a:r>
          </a:p>
          <a:p>
            <a:pPr marL="285750" marR="0" lvl="0" indent="-285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Таможенное регулирование и таможенное </a:t>
            </a:r>
            <a:r>
              <a:rPr lang="ru-RU" alt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</a:t>
            </a:r>
            <a:endParaRPr lang="ru-RU" alt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115343" y="1763445"/>
            <a:ext cx="672331" cy="296552"/>
          </a:xfrm>
          <a:prstGeom prst="rightArrow">
            <a:avLst>
              <a:gd name="adj1" fmla="val 50000"/>
              <a:gd name="adj2" fmla="val 508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115343" y="5034055"/>
            <a:ext cx="672331" cy="296552"/>
          </a:xfrm>
          <a:prstGeom prst="leftArrow">
            <a:avLst>
              <a:gd name="adj1" fmla="val 50000"/>
              <a:gd name="adj2" fmla="val 508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635693" y="3249407"/>
            <a:ext cx="335571" cy="595238"/>
          </a:xfrm>
          <a:prstGeom prst="downArrow">
            <a:avLst>
              <a:gd name="adj1" fmla="val 50000"/>
              <a:gd name="adj2" fmla="val 4946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8592" y="3362051"/>
            <a:ext cx="456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модули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rot="10800000">
            <a:off x="2015645" y="3239118"/>
            <a:ext cx="335571" cy="595238"/>
          </a:xfrm>
          <a:prstGeom prst="downArrow">
            <a:avLst>
              <a:gd name="adj1" fmla="val 50000"/>
              <a:gd name="adj2" fmla="val 4946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287" y="58847"/>
            <a:ext cx="8784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работаем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855" y="520512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ндивидуальный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каждому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амостоятельный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 дисциплин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риентация на практические аспекты деятельности юриста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учебному процессу ведущих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специалистов-практиков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языковых компетенций и формирование умений и навыков, необходимых для профессиональной деятельности на иностранном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Новейшие учебные разработки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передовой опыт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и государственно-управленческих отношений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навыков юриста-международника и специалиста в публичных отраслях национального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права, специализирующегося на защите интересов физических и юридических лиц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методики наставничества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ацеленность на трудоустройство магистра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магистерской программе 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«Юрист в сфере государственного управления»-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старт в будущее!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61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1988742"/>
            <a:ext cx="84998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b="1" kern="0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4800" b="1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7598" y="2819837"/>
            <a:ext cx="60757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 &amp;  Ответы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865" y="4828965"/>
            <a:ext cx="3379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(843) 202-26-47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kafedra212@kfrgup.ru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436510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государственно-правовых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39602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77072"/>
            <a:ext cx="914400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«Юрист в сфере государственного управления»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подготовки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40.04.01 «Юриспруденция» </a:t>
            </a:r>
            <a:endParaRPr lang="ru-RU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71500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836712"/>
            <a:ext cx="4644008" cy="554461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магистерской программы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государственно-правовых дисциплин, </a:t>
            </a: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наук,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</a:p>
          <a:p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(843) 202-26-47</a:t>
            </a:r>
            <a:b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kafedra212@kfrgup.ru 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PD_Samovich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1" y="188640"/>
            <a:ext cx="3881945" cy="6369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197393" y="1916832"/>
            <a:ext cx="6438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Самович</a:t>
            </a:r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Юлия Владимировна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872" y="4302968"/>
            <a:ext cx="816944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</a:pPr>
            <a:endParaRPr lang="ru-RU" sz="2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575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  <a:endParaRPr lang="ru-RU" altLang="ru-RU" sz="28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401" y="548680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6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endParaRPr lang="en-US" sz="26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</a:t>
            </a:r>
            <a:endParaRPr lang="ru-RU" sz="26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401" y="234888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575"/>
              </a:spcBef>
              <a:buFont typeface="Wingdings" panose="05000000000000000000" pitchFamily="2" charset="2"/>
              <a:buChar char="Ø"/>
            </a:pPr>
            <a:endParaRPr lang="ru-RU" altLang="ru-RU" sz="26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575"/>
              </a:spcBef>
              <a:buFont typeface="Wingdings" panose="05000000000000000000" pitchFamily="2" charset="2"/>
              <a:buChar char="Ø"/>
            </a:pPr>
            <a:r>
              <a:rPr lang="ru-RU" altLang="ru-RU" sz="2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6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</a:t>
            </a:r>
            <a:r>
              <a:rPr lang="ru-RU" altLang="ru-RU" sz="2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форме обучения – 2 года</a:t>
            </a:r>
          </a:p>
          <a:p>
            <a:pPr marL="457200" indent="-457200">
              <a:spcBef>
                <a:spcPts val="575"/>
              </a:spcBef>
              <a:buFont typeface="Wingdings" panose="05000000000000000000" pitchFamily="2" charset="2"/>
              <a:buChar char="Ø"/>
            </a:pPr>
            <a:r>
              <a:rPr lang="ru-RU" altLang="ru-RU" sz="2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6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заочной</a:t>
            </a:r>
            <a:r>
              <a:rPr lang="ru-RU" altLang="ru-RU" sz="2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форме – 2 года 5 месяцев</a:t>
            </a:r>
            <a:endParaRPr lang="en-US" altLang="ru-RU" sz="26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287129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u="sng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Форма обучения</a:t>
            </a:r>
            <a:endParaRPr lang="ru-RU" sz="2600" b="1" u="sng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310246"/>
            <a:ext cx="6801990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u="sng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Срок освоения магистерской программы</a:t>
            </a:r>
            <a:endParaRPr lang="ru-RU" sz="2600" b="1" u="sng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215828"/>
            <a:ext cx="468192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u="sng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Квалификация выпускника</a:t>
            </a:r>
            <a:endParaRPr lang="ru-RU" sz="2600" b="1" u="sng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0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43677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магистерской программы </a:t>
            </a:r>
          </a:p>
          <a:p>
            <a:pPr algn="just"/>
            <a:endParaRPr lang="en-US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ачественная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конкурентоспособных, толерантных и компетентных профессионалов, обладающих высоким уровнем правовой культуры и правосознания, фундаментальными знаниями в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just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правотворческой, </a:t>
            </a:r>
          </a:p>
          <a:p>
            <a:pPr algn="just"/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правоприменительной,</a:t>
            </a:r>
          </a:p>
          <a:p>
            <a:pPr algn="just"/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-правоохранительной,</a:t>
            </a:r>
          </a:p>
          <a:p>
            <a:pPr algn="just"/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экспертно-консультативной</a:t>
            </a:r>
          </a:p>
          <a:p>
            <a:pPr algn="just"/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организационно-управленческой,</a:t>
            </a:r>
          </a:p>
          <a:p>
            <a:pPr algn="just"/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научно-исследовательской, </a:t>
            </a:r>
          </a:p>
          <a:p>
            <a:pPr algn="just"/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деятельности,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востребованных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государством и обществом.</a:t>
            </a:r>
          </a:p>
        </p:txBody>
      </p:sp>
    </p:spTree>
    <p:extLst>
      <p:ext uri="{BB962C8B-B14F-4D97-AF65-F5344CB8AC3E}">
        <p14:creationId xmlns:p14="http://schemas.microsoft.com/office/powerpoint/2010/main" val="199954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2" y="2852936"/>
            <a:ext cx="3243527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4" y="2971800"/>
            <a:ext cx="2286000" cy="15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0170" y="620688"/>
            <a:ext cx="3008313" cy="612068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хочешь защищать свои права во взаимоотношениях с любыми государственными органами (от ГИБДД до налоговой)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хочешь знать, как обратиться в межгосударственные органы за защитой своих прав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хочешь бороться с коррупцией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ты</a:t>
            </a:r>
          </a:p>
          <a:p>
            <a:r>
              <a:rPr lang="ru-RU" dirty="0" smtClean="0"/>
              <a:t>- хочешь быть образцом настоящего должностного лица государства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хочешь знать работу государственных органов изнутри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Если ты</a:t>
            </a:r>
          </a:p>
          <a:p>
            <a:r>
              <a:rPr lang="ru-RU" dirty="0" smtClean="0"/>
              <a:t>- хочешь понимать почему мы строим свои отношения с внешним миром именно так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хочешь  объяснять друзьям особенности нашей внешней и внутренней политики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ТЕБЕ К НАМ!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4725"/>
            <a:ext cx="3696323" cy="2464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25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436" y="1389765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органы;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субъектов Российской Федерации;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учреждения, бюджетные организации;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организации;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организации и международные органы </a:t>
            </a:r>
            <a:r>
              <a:rPr lang="ru-RU" alt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1733" y="230152"/>
            <a:ext cx="5460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может </a:t>
            </a:r>
            <a:r>
              <a:rPr lang="ru-RU" alt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</a:t>
            </a:r>
          </a:p>
          <a:p>
            <a:pPr algn="ctr"/>
            <a:r>
              <a:rPr lang="ru-RU" alt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alt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магистерской </a:t>
            </a:r>
            <a:r>
              <a:rPr lang="ru-RU" alt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7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350866" y="980728"/>
            <a:ext cx="8640960" cy="50405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удья</a:t>
            </a:r>
            <a:endParaRPr lang="ru-RU" sz="22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отрудник </a:t>
            </a: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суда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двокат</a:t>
            </a:r>
            <a:endParaRPr lang="ru-RU" sz="22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отариус</a:t>
            </a:r>
            <a:endParaRPr lang="ru-RU" sz="22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рокурор</a:t>
            </a:r>
            <a:endParaRPr lang="ru-RU" sz="22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ледователь</a:t>
            </a:r>
            <a:endParaRPr lang="ru-RU" sz="22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осударственный </a:t>
            </a: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  <a:r>
              <a:rPr lang="ru-RU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(деятельность на государственных должностях и должностях государственной службы в государственных органах законодательной, исполнительной и судебной </a:t>
            </a: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власти)</a:t>
            </a:r>
            <a:endParaRPr lang="ru-RU" sz="2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оммерческий </a:t>
            </a: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юрист </a:t>
            </a:r>
            <a:r>
              <a:rPr lang="ru-RU" sz="2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корпоративный юрист, юрист-международник, налоговый юрист, юрист в сфере несостоятельности (банкротства) и др.)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5293" y="239571"/>
            <a:ext cx="296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36758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687" y="231030"/>
            <a:ext cx="211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обучает</a:t>
            </a:r>
          </a:p>
        </p:txBody>
      </p:sp>
      <p:pic>
        <p:nvPicPr>
          <p:cNvPr id="3" name="Picture 2" descr="GPD_Samovich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448272" cy="3805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8" descr="http://kb.raj.ru/rimg/images/KGPD_Miftah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64" y="2770660"/>
            <a:ext cx="2510632" cy="3771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3347864" y="908720"/>
            <a:ext cx="567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Самович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государственно-правовых дисциплин,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юридических наук, профессор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653137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Мифтахов Ренат Ленарович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</a:t>
            </a: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государственно-правовых дисциплин,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юридических наук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1249</TotalTime>
  <Words>758</Words>
  <Application>Microsoft Office PowerPoint</Application>
  <PresentationFormat>Экран (4:3)</PresentationFormat>
  <Paragraphs>152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15</vt:lpstr>
      <vt:lpstr>Arial</vt:lpstr>
      <vt:lpstr>Bookman Old Style</vt:lpstr>
      <vt:lpstr>Calibri</vt:lpstr>
      <vt:lpstr>Century Gothic</vt:lpstr>
      <vt:lpstr>Franklin Gothic Medium Cond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Юрист в сфере государственного управления©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Rush Mi</dc:creator>
  <cp:lastModifiedBy>Елисеева Анастасия Сергеевна</cp:lastModifiedBy>
  <cp:revision>57</cp:revision>
  <dcterms:created xsi:type="dcterms:W3CDTF">2018-04-01T05:17:05Z</dcterms:created>
  <dcterms:modified xsi:type="dcterms:W3CDTF">2019-07-03T07:11:05Z</dcterms:modified>
</cp:coreProperties>
</file>